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21" r:id="rId2"/>
    <p:sldId id="299" r:id="rId3"/>
    <p:sldId id="301" r:id="rId4"/>
    <p:sldId id="303" r:id="rId5"/>
    <p:sldId id="308" r:id="rId6"/>
    <p:sldId id="263" r:id="rId7"/>
    <p:sldId id="307" r:id="rId8"/>
    <p:sldId id="332" r:id="rId9"/>
    <p:sldId id="33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86"/>
    <p:restoredTop sz="94703"/>
  </p:normalViewPr>
  <p:slideViewPr>
    <p:cSldViewPr snapToGrid="0" snapToObjects="1">
      <p:cViewPr varScale="1">
        <p:scale>
          <a:sx n="91" d="100"/>
          <a:sy n="91" d="100"/>
        </p:scale>
        <p:origin x="236"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1845A0-91F1-4250-B7BF-F689C5892B8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HN"/>
        </a:p>
      </dgm:t>
    </dgm:pt>
    <dgm:pt modelId="{0712E251-0032-4AAE-8EFF-2B3857C88051}">
      <dgm:prSet phldrT="[Texto]" custT="1"/>
      <dgm:spPr>
        <a:solidFill>
          <a:schemeClr val="tx1"/>
        </a:solidFill>
      </dgm:spPr>
      <dgm:t>
        <a:bodyPr/>
        <a:lstStyle/>
        <a:p>
          <a:pPr algn="just">
            <a:buFont typeface="+mj-lt"/>
            <a:buAutoNum type="arabicPeriod"/>
          </a:pP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a:t>
          </a:r>
          <a:r>
            <a:rPr lang="es-419" sz="1600" dirty="0" err="1">
              <a:solidFill>
                <a:schemeClr val="bg1"/>
              </a:solidFill>
            </a:rPr>
            <a:t>Supermarket</a:t>
          </a:r>
          <a:r>
            <a:rPr lang="es-419" sz="1600" dirty="0">
              <a:solidFill>
                <a:schemeClr val="bg1"/>
              </a:solidFill>
            </a:rPr>
            <a:t> fue fundado en 1978 y se ha expandido rápidamente en las últimas décadas.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F931ED13-BF3B-4951-8CD8-4A1B79BFCC20}" type="par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DFB91C25-9C58-4EEE-87F9-9E167B1AD64F}" type="sib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207544A1-72C7-4FA4-AD5B-833E4284A9B3}">
      <dgm:prSet phldrT="[Texto]" custT="1"/>
      <dgm:spPr>
        <a:solidFill>
          <a:schemeClr val="tx1"/>
        </a:solidFill>
      </dgm:spPr>
      <dgm:t>
        <a:bodyPr/>
        <a:lstStyle/>
        <a:p>
          <a:pPr algn="just">
            <a:buFont typeface="+mj-lt"/>
            <a:buAutoNum type="arabicPeriod"/>
          </a:pPr>
          <a:r>
            <a:rPr lang="es-419" sz="1600" dirty="0">
              <a:solidFill>
                <a:schemeClr val="bg1"/>
              </a:solidFill>
            </a:rPr>
            <a:t>Amazon y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tienen necesidades complementarias, la cooperación de doble beneficio es en un objetivo para el desarrollo de ambos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AC0ED247-D9D5-413E-93F5-F8EFC07A9194}" type="par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EDBBF77F-F1F8-40A4-80E8-819242305AFE}" type="sib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8390917C-F251-4807-BC68-5AB67D0A2AA1}">
      <dgm:prSet phldrT="[Texto]" custT="1"/>
      <dgm:spPr>
        <a:solidFill>
          <a:schemeClr val="tx1"/>
        </a:solidFill>
      </dgm:spPr>
      <dgm:t>
        <a:bodyPr/>
        <a:lstStyle/>
        <a:p>
          <a:pPr algn="just">
            <a:buFont typeface="+mj-lt"/>
            <a:buAutoNum type="arabicPeriod"/>
          </a:pPr>
          <a:r>
            <a:rPr lang="es-419" sz="1600" dirty="0">
              <a:solidFill>
                <a:schemeClr val="bg1"/>
              </a:solidFill>
            </a:rPr>
            <a:t>Amazon está pagando 13.700 millones de dólares en efectivo por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Las acciones de Amazon subieron $ 32 y cambiaron a media mañana.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20B130A3-0565-4378-B3B3-A5282A9A4445}" type="par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0E130ECD-3304-43A0-BA3B-7419553DD792}" type="sib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73B6A784-94AB-466F-921C-4DA99422231C}">
      <dgm:prSet phldrT="[Texto]" custT="1"/>
      <dgm:spPr>
        <a:solidFill>
          <a:schemeClr val="tx1"/>
        </a:solidFill>
      </dgm:spPr>
      <dgm:t>
        <a:bodyPr/>
        <a:lstStyle/>
        <a:p>
          <a:pPr algn="just">
            <a:buFont typeface="+mj-lt"/>
            <a:buAutoNum type="arabicPeriod"/>
          </a:pPr>
          <a:r>
            <a:rPr lang="es-419" sz="1600" dirty="0">
              <a:solidFill>
                <a:schemeClr val="bg1"/>
              </a:solidFill>
            </a:rPr>
            <a:t>Hay 478 millones de acciones en circulación, por lo que la capitalización de mercado de Amazon se ha apreciado en alrededor de $ 15,6 mil millones en la actualidad.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F579EA5-10A1-4288-9503-E1FC20444EF7}" type="par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6D8B806A-2657-490E-A055-33B83D55443E}" type="sib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BA7BFF0C-A561-42EE-B65D-710608EFA848}">
      <dgm:prSet phldrT="[Texto]" custT="1"/>
      <dgm:spPr>
        <a:solidFill>
          <a:schemeClr val="tx1"/>
        </a:solidFill>
      </dgm:spPr>
      <dgm:t>
        <a:bodyPr/>
        <a:lstStyle/>
        <a:p>
          <a:pPr algn="just">
            <a:buFont typeface="+mj-lt"/>
            <a:buAutoNum type="arabicPeriod"/>
          </a:pPr>
          <a:r>
            <a:rPr lang="es-419" sz="1600" dirty="0">
              <a:solidFill>
                <a:schemeClr val="bg1"/>
              </a:solidFill>
            </a:rPr>
            <a:t>Entonces, se podría argumentar que obtienen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gratis y también se embolsan $ 1.9 mil millones.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8A3B4CD-C6CD-4E64-A8C9-434ADDABB619}" type="par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F3C96BB1-B4D3-405B-9F3C-DA78E8325D5D}" type="sib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1B33E0E9-E701-4341-8472-FE9DB78BC8A5}" type="pres">
      <dgm:prSet presAssocID="{221845A0-91F1-4250-B7BF-F689C5892B83}" presName="linear" presStyleCnt="0">
        <dgm:presLayoutVars>
          <dgm:animLvl val="lvl"/>
          <dgm:resizeHandles val="exact"/>
        </dgm:presLayoutVars>
      </dgm:prSet>
      <dgm:spPr/>
    </dgm:pt>
    <dgm:pt modelId="{92229F14-12B2-429A-B74B-E8656032B60D}" type="pres">
      <dgm:prSet presAssocID="{0712E251-0032-4AAE-8EFF-2B3857C88051}" presName="parentText" presStyleLbl="node1" presStyleIdx="0" presStyleCnt="5" custScaleY="60124">
        <dgm:presLayoutVars>
          <dgm:chMax val="0"/>
          <dgm:bulletEnabled val="1"/>
        </dgm:presLayoutVars>
      </dgm:prSet>
      <dgm:spPr/>
    </dgm:pt>
    <dgm:pt modelId="{89A78408-5735-4902-A200-BC5F679D0F10}" type="pres">
      <dgm:prSet presAssocID="{DFB91C25-9C58-4EEE-87F9-9E167B1AD64F}" presName="spacer" presStyleCnt="0"/>
      <dgm:spPr/>
    </dgm:pt>
    <dgm:pt modelId="{F336F99A-5BDC-4FF9-8062-3EB8A5A665E9}" type="pres">
      <dgm:prSet presAssocID="{207544A1-72C7-4FA4-AD5B-833E4284A9B3}" presName="parentText" presStyleLbl="node1" presStyleIdx="1" presStyleCnt="5" custScaleY="55635">
        <dgm:presLayoutVars>
          <dgm:chMax val="0"/>
          <dgm:bulletEnabled val="1"/>
        </dgm:presLayoutVars>
      </dgm:prSet>
      <dgm:spPr/>
    </dgm:pt>
    <dgm:pt modelId="{885084C7-5CBE-4E6D-9F18-21570EA9159A}" type="pres">
      <dgm:prSet presAssocID="{EDBBF77F-F1F8-40A4-80E8-819242305AFE}" presName="spacer" presStyleCnt="0"/>
      <dgm:spPr/>
    </dgm:pt>
    <dgm:pt modelId="{3F1D860B-ED84-4FC1-AF43-5F1FD5936659}" type="pres">
      <dgm:prSet presAssocID="{8390917C-F251-4807-BC68-5AB67D0A2AA1}" presName="parentText" presStyleLbl="node1" presStyleIdx="2" presStyleCnt="5" custScaleY="50898">
        <dgm:presLayoutVars>
          <dgm:chMax val="0"/>
          <dgm:bulletEnabled val="1"/>
        </dgm:presLayoutVars>
      </dgm:prSet>
      <dgm:spPr/>
    </dgm:pt>
    <dgm:pt modelId="{E103296D-4D3C-4A0B-9F8D-4C4D25A26987}" type="pres">
      <dgm:prSet presAssocID="{0E130ECD-3304-43A0-BA3B-7419553DD792}" presName="spacer" presStyleCnt="0"/>
      <dgm:spPr/>
    </dgm:pt>
    <dgm:pt modelId="{87C3E54F-E018-4C23-92E5-EA846A5EC6A9}" type="pres">
      <dgm:prSet presAssocID="{73B6A784-94AB-466F-921C-4DA99422231C}" presName="parentText" presStyleLbl="node1" presStyleIdx="3" presStyleCnt="5" custScaleY="76363">
        <dgm:presLayoutVars>
          <dgm:chMax val="0"/>
          <dgm:bulletEnabled val="1"/>
        </dgm:presLayoutVars>
      </dgm:prSet>
      <dgm:spPr/>
    </dgm:pt>
    <dgm:pt modelId="{A6A25FD7-AD37-4B61-A296-D59565567EC2}" type="pres">
      <dgm:prSet presAssocID="{6D8B806A-2657-490E-A055-33B83D55443E}" presName="spacer" presStyleCnt="0"/>
      <dgm:spPr/>
    </dgm:pt>
    <dgm:pt modelId="{7384EA25-F1CC-473D-AF2F-6054C6154369}" type="pres">
      <dgm:prSet presAssocID="{BA7BFF0C-A561-42EE-B65D-710608EFA848}" presName="parentText" presStyleLbl="node1" presStyleIdx="4" presStyleCnt="5" custScaleY="64292">
        <dgm:presLayoutVars>
          <dgm:chMax val="0"/>
          <dgm:bulletEnabled val="1"/>
        </dgm:presLayoutVars>
      </dgm:prSet>
      <dgm:spPr/>
    </dgm:pt>
  </dgm:ptLst>
  <dgm:cxnLst>
    <dgm:cxn modelId="{0FCC4402-5C29-4478-9B3A-27DCD6054401}" srcId="{221845A0-91F1-4250-B7BF-F689C5892B83}" destId="{8390917C-F251-4807-BC68-5AB67D0A2AA1}" srcOrd="2" destOrd="0" parTransId="{20B130A3-0565-4378-B3B3-A5282A9A4445}" sibTransId="{0E130ECD-3304-43A0-BA3B-7419553DD792}"/>
    <dgm:cxn modelId="{79080512-3946-4ED6-8F60-EF434A78D272}" type="presOf" srcId="{BA7BFF0C-A561-42EE-B65D-710608EFA848}" destId="{7384EA25-F1CC-473D-AF2F-6054C6154369}" srcOrd="0" destOrd="0" presId="urn:microsoft.com/office/officeart/2005/8/layout/vList2"/>
    <dgm:cxn modelId="{BDC5B91B-B4CB-4AB6-8C3B-E1D8B9921777}" srcId="{221845A0-91F1-4250-B7BF-F689C5892B83}" destId="{73B6A784-94AB-466F-921C-4DA99422231C}" srcOrd="3" destOrd="0" parTransId="{7F579EA5-10A1-4288-9503-E1FC20444EF7}" sibTransId="{6D8B806A-2657-490E-A055-33B83D55443E}"/>
    <dgm:cxn modelId="{02B3B720-CB3B-4FDA-86E7-420E4BE472D5}" type="presOf" srcId="{0712E251-0032-4AAE-8EFF-2B3857C88051}" destId="{92229F14-12B2-429A-B74B-E8656032B60D}" srcOrd="0" destOrd="0" presId="urn:microsoft.com/office/officeart/2005/8/layout/vList2"/>
    <dgm:cxn modelId="{8CB64C2D-E14E-496F-A77F-CCC8240B7A5D}" type="presOf" srcId="{8390917C-F251-4807-BC68-5AB67D0A2AA1}" destId="{3F1D860B-ED84-4FC1-AF43-5F1FD5936659}" srcOrd="0" destOrd="0" presId="urn:microsoft.com/office/officeart/2005/8/layout/vList2"/>
    <dgm:cxn modelId="{4FBA8A7E-F8FF-4CBC-B4ED-4E2C4D02EC77}" srcId="{221845A0-91F1-4250-B7BF-F689C5892B83}" destId="{BA7BFF0C-A561-42EE-B65D-710608EFA848}" srcOrd="4" destOrd="0" parTransId="{78A3B4CD-C6CD-4E64-A8C9-434ADDABB619}" sibTransId="{F3C96BB1-B4D3-405B-9F3C-DA78E8325D5D}"/>
    <dgm:cxn modelId="{F5744F91-3D62-46B2-84D9-45C7D384D329}" type="presOf" srcId="{207544A1-72C7-4FA4-AD5B-833E4284A9B3}" destId="{F336F99A-5BDC-4FF9-8062-3EB8A5A665E9}" srcOrd="0" destOrd="0" presId="urn:microsoft.com/office/officeart/2005/8/layout/vList2"/>
    <dgm:cxn modelId="{77AD7FA3-A998-4A45-8574-C478DB4F3095}" type="presOf" srcId="{221845A0-91F1-4250-B7BF-F689C5892B83}" destId="{1B33E0E9-E701-4341-8472-FE9DB78BC8A5}" srcOrd="0" destOrd="0" presId="urn:microsoft.com/office/officeart/2005/8/layout/vList2"/>
    <dgm:cxn modelId="{37500DB7-ACC8-4EFC-AF61-A35069408DF9}" srcId="{221845A0-91F1-4250-B7BF-F689C5892B83}" destId="{207544A1-72C7-4FA4-AD5B-833E4284A9B3}" srcOrd="1" destOrd="0" parTransId="{AC0ED247-D9D5-413E-93F5-F8EFC07A9194}" sibTransId="{EDBBF77F-F1F8-40A4-80E8-819242305AFE}"/>
    <dgm:cxn modelId="{2A320ED0-51BC-423C-A98A-80C81E6BC6DE}" type="presOf" srcId="{73B6A784-94AB-466F-921C-4DA99422231C}" destId="{87C3E54F-E018-4C23-92E5-EA846A5EC6A9}" srcOrd="0" destOrd="0" presId="urn:microsoft.com/office/officeart/2005/8/layout/vList2"/>
    <dgm:cxn modelId="{477C35DF-8E0B-42AA-8AD1-774CE18A23B3}" srcId="{221845A0-91F1-4250-B7BF-F689C5892B83}" destId="{0712E251-0032-4AAE-8EFF-2B3857C88051}" srcOrd="0" destOrd="0" parTransId="{F931ED13-BF3B-4951-8CD8-4A1B79BFCC20}" sibTransId="{DFB91C25-9C58-4EEE-87F9-9E167B1AD64F}"/>
    <dgm:cxn modelId="{4DA1D09E-9B21-4EAE-824E-92795F96B892}" type="presParOf" srcId="{1B33E0E9-E701-4341-8472-FE9DB78BC8A5}" destId="{92229F14-12B2-429A-B74B-E8656032B60D}" srcOrd="0" destOrd="0" presId="urn:microsoft.com/office/officeart/2005/8/layout/vList2"/>
    <dgm:cxn modelId="{4722E3A0-7F07-4F7E-A97B-02D97EFACE13}" type="presParOf" srcId="{1B33E0E9-E701-4341-8472-FE9DB78BC8A5}" destId="{89A78408-5735-4902-A200-BC5F679D0F10}" srcOrd="1" destOrd="0" presId="urn:microsoft.com/office/officeart/2005/8/layout/vList2"/>
    <dgm:cxn modelId="{145A4DAF-BFE3-4785-9C98-2FBAEB5D23C3}" type="presParOf" srcId="{1B33E0E9-E701-4341-8472-FE9DB78BC8A5}" destId="{F336F99A-5BDC-4FF9-8062-3EB8A5A665E9}" srcOrd="2" destOrd="0" presId="urn:microsoft.com/office/officeart/2005/8/layout/vList2"/>
    <dgm:cxn modelId="{CA065267-E034-433B-87DF-F73BEC8AC69A}" type="presParOf" srcId="{1B33E0E9-E701-4341-8472-FE9DB78BC8A5}" destId="{885084C7-5CBE-4E6D-9F18-21570EA9159A}" srcOrd="3" destOrd="0" presId="urn:microsoft.com/office/officeart/2005/8/layout/vList2"/>
    <dgm:cxn modelId="{E608034E-42BC-4BA3-8157-81473576683B}" type="presParOf" srcId="{1B33E0E9-E701-4341-8472-FE9DB78BC8A5}" destId="{3F1D860B-ED84-4FC1-AF43-5F1FD5936659}" srcOrd="4" destOrd="0" presId="urn:microsoft.com/office/officeart/2005/8/layout/vList2"/>
    <dgm:cxn modelId="{3A3A0998-7309-4C94-8D02-AE20E34D435F}" type="presParOf" srcId="{1B33E0E9-E701-4341-8472-FE9DB78BC8A5}" destId="{E103296D-4D3C-4A0B-9F8D-4C4D25A26987}" srcOrd="5" destOrd="0" presId="urn:microsoft.com/office/officeart/2005/8/layout/vList2"/>
    <dgm:cxn modelId="{CDAFB4B2-533D-404D-B205-606294DEC169}" type="presParOf" srcId="{1B33E0E9-E701-4341-8472-FE9DB78BC8A5}" destId="{87C3E54F-E018-4C23-92E5-EA846A5EC6A9}" srcOrd="6" destOrd="0" presId="urn:microsoft.com/office/officeart/2005/8/layout/vList2"/>
    <dgm:cxn modelId="{159F314F-F361-4CD7-9940-938D09017286}" type="presParOf" srcId="{1B33E0E9-E701-4341-8472-FE9DB78BC8A5}" destId="{A6A25FD7-AD37-4B61-A296-D59565567EC2}" srcOrd="7" destOrd="0" presId="urn:microsoft.com/office/officeart/2005/8/layout/vList2"/>
    <dgm:cxn modelId="{1ABC8C3D-645F-428F-9740-5752C7BE91D1}" type="presParOf" srcId="{1B33E0E9-E701-4341-8472-FE9DB78BC8A5}" destId="{7384EA25-F1CC-473D-AF2F-6054C6154369}"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29F14-12B2-429A-B74B-E8656032B60D}">
      <dsp:nvSpPr>
        <dsp:cNvPr id="0" name=""/>
        <dsp:cNvSpPr/>
      </dsp:nvSpPr>
      <dsp:spPr>
        <a:xfrm>
          <a:off x="0" y="424891"/>
          <a:ext cx="4531416" cy="720333"/>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a:t>
          </a:r>
          <a:r>
            <a:rPr lang="es-419" sz="1600" kern="1200" dirty="0" err="1">
              <a:solidFill>
                <a:schemeClr val="bg1"/>
              </a:solidFill>
            </a:rPr>
            <a:t>Supermarket</a:t>
          </a:r>
          <a:r>
            <a:rPr lang="es-419" sz="1600" kern="1200" dirty="0">
              <a:solidFill>
                <a:schemeClr val="bg1"/>
              </a:solidFill>
            </a:rPr>
            <a:t> fue fundado en 1978 y se ha expandido rápidamente en las últimas décadas.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5164" y="460055"/>
        <a:ext cx="4461088" cy="650005"/>
      </dsp:txXfrm>
    </dsp:sp>
    <dsp:sp modelId="{F336F99A-5BDC-4FF9-8062-3EB8A5A665E9}">
      <dsp:nvSpPr>
        <dsp:cNvPr id="0" name=""/>
        <dsp:cNvSpPr/>
      </dsp:nvSpPr>
      <dsp:spPr>
        <a:xfrm>
          <a:off x="0" y="1329545"/>
          <a:ext cx="4531416" cy="666551"/>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y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tienen necesidades complementarias, la cooperación de doble beneficio es en un objetivo para el desarrollo de ambos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2538" y="1362083"/>
        <a:ext cx="4466340" cy="601475"/>
      </dsp:txXfrm>
    </dsp:sp>
    <dsp:sp modelId="{3F1D860B-ED84-4FC1-AF43-5F1FD5936659}">
      <dsp:nvSpPr>
        <dsp:cNvPr id="0" name=""/>
        <dsp:cNvSpPr/>
      </dsp:nvSpPr>
      <dsp:spPr>
        <a:xfrm>
          <a:off x="0" y="2180417"/>
          <a:ext cx="4531416" cy="609798"/>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está pagando 13.700 millones de dólares en efectivo por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Las acciones de Amazon subieron $ 32 y cambiaron a media mañana.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29768" y="2210185"/>
        <a:ext cx="4471880" cy="550262"/>
      </dsp:txXfrm>
    </dsp:sp>
    <dsp:sp modelId="{87C3E54F-E018-4C23-92E5-EA846A5EC6A9}">
      <dsp:nvSpPr>
        <dsp:cNvPr id="0" name=""/>
        <dsp:cNvSpPr/>
      </dsp:nvSpPr>
      <dsp:spPr>
        <a:xfrm>
          <a:off x="0" y="2974535"/>
          <a:ext cx="4531416" cy="91488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Hay 478 millones de acciones en circulación, por lo que la capitalización de mercado de Amazon se ha apreciado en alrededor de $ 15,6 mil millones en la actualidad.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44661" y="3019196"/>
        <a:ext cx="4442094" cy="825567"/>
      </dsp:txXfrm>
    </dsp:sp>
    <dsp:sp modelId="{7384EA25-F1CC-473D-AF2F-6054C6154369}">
      <dsp:nvSpPr>
        <dsp:cNvPr id="0" name=""/>
        <dsp:cNvSpPr/>
      </dsp:nvSpPr>
      <dsp:spPr>
        <a:xfrm>
          <a:off x="0" y="4073745"/>
          <a:ext cx="4531416" cy="77026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Entonces, se podría argumentar que obtienen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gratis y también se embolsan $ 1.9 mil millones.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7601" y="4111346"/>
        <a:ext cx="4456214" cy="69506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png>
</file>

<file path=ppt/media/image13.svg>
</file>

<file path=ppt/media/image2.jpg>
</file>

<file path=ppt/media/image3.jpg>
</file>

<file path=ppt/media/image4.jpg>
</file>

<file path=ppt/media/image5.png>
</file>

<file path=ppt/media/image6.pn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6399A-C3B4-8E42-A437-782959B4EDF0}"/>
              </a:ext>
            </a:extLst>
          </p:cNvPr>
          <p:cNvSpPr>
            <a:spLocks noGrp="1"/>
          </p:cNvSpPr>
          <p:nvPr>
            <p:ph type="dt" sz="half" idx="10"/>
          </p:nvPr>
        </p:nvSpPr>
        <p:spPr>
          <a:xfrm>
            <a:off x="838200" y="6356350"/>
            <a:ext cx="2743200" cy="365125"/>
          </a:xfrm>
          <a:prstGeom prst="rect">
            <a:avLst/>
          </a:prstGeom>
        </p:spPr>
        <p:txBody>
          <a:bodyPr/>
          <a:lstStyle/>
          <a:p>
            <a:fld id="{30546A37-CDDE-3E4C-B493-C70B8BB014B0}" type="datetimeFigureOut">
              <a:rPr lang="en-US" smtClean="0"/>
              <a:t>5/20/2022</a:t>
            </a:fld>
            <a:endParaRPr lang="en-US"/>
          </a:p>
        </p:txBody>
      </p:sp>
      <p:sp>
        <p:nvSpPr>
          <p:cNvPr id="5" name="Footer Placeholder 4">
            <a:extLst>
              <a:ext uri="{FF2B5EF4-FFF2-40B4-BE49-F238E27FC236}">
                <a16:creationId xmlns:a16="http://schemas.microsoft.com/office/drawing/2014/main" id="{E655FA00-8599-6F49-A1AA-BFA954FB26D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7EFDB8-B4CA-EC46-92A2-3B75BAD82D80}"/>
              </a:ext>
            </a:extLst>
          </p:cNvPr>
          <p:cNvSpPr>
            <a:spLocks noGrp="1"/>
          </p:cNvSpPr>
          <p:nvPr>
            <p:ph type="sldNum" sz="quarter" idx="12"/>
          </p:nvPr>
        </p:nvSpPr>
        <p:spPr>
          <a:xfrm>
            <a:off x="8610600" y="6356350"/>
            <a:ext cx="2743200" cy="365125"/>
          </a:xfrm>
          <a:prstGeom prst="rect">
            <a:avLst/>
          </a:prstGeom>
        </p:spPr>
        <p:txBody>
          <a:bodyPr/>
          <a:lstStyle/>
          <a:p>
            <a:fld id="{1A527E09-8E17-324A-A50D-C78A0ADF3E54}" type="slidenum">
              <a:rPr lang="en-US" smtClean="0"/>
              <a:t>‹#›</a:t>
            </a:fld>
            <a:endParaRPr lang="en-US"/>
          </a:p>
        </p:txBody>
      </p:sp>
      <p:sp>
        <p:nvSpPr>
          <p:cNvPr id="7" name="Title Placeholder 1">
            <a:extLst>
              <a:ext uri="{FF2B5EF4-FFF2-40B4-BE49-F238E27FC236}">
                <a16:creationId xmlns:a16="http://schemas.microsoft.com/office/drawing/2014/main" id="{667FED4B-5D47-1C48-9970-ED1912F53BB7}"/>
              </a:ext>
            </a:extLst>
          </p:cNvPr>
          <p:cNvSpPr>
            <a:spLocks noGrp="1"/>
          </p:cNvSpPr>
          <p:nvPr>
            <p:ph type="title"/>
          </p:nvPr>
        </p:nvSpPr>
        <p:spPr>
          <a:xfrm>
            <a:off x="838197" y="1893373"/>
            <a:ext cx="6234953" cy="1325563"/>
          </a:xfrm>
          <a:prstGeom prst="rect">
            <a:avLst/>
          </a:prstGeom>
        </p:spPr>
        <p:txBody>
          <a:bodyPr vert="horz" lIns="91440" tIns="45720" rIns="91440" bIns="45720" rtlCol="0" anchor="ctr">
            <a:normAutofit/>
          </a:bodyPr>
          <a:lstStyle/>
          <a:p>
            <a:r>
              <a:rPr lang="en-US" dirty="0" err="1"/>
              <a:t>Título</a:t>
            </a:r>
            <a:r>
              <a:rPr lang="en-US" dirty="0"/>
              <a:t> de </a:t>
            </a:r>
            <a:r>
              <a:rPr lang="en-US" dirty="0" err="1"/>
              <a:t>presentación</a:t>
            </a:r>
            <a:endParaRPr lang="en-US" dirty="0"/>
          </a:p>
        </p:txBody>
      </p:sp>
      <p:sp>
        <p:nvSpPr>
          <p:cNvPr id="8" name="Text Placeholder 2">
            <a:extLst>
              <a:ext uri="{FF2B5EF4-FFF2-40B4-BE49-F238E27FC236}">
                <a16:creationId xmlns:a16="http://schemas.microsoft.com/office/drawing/2014/main" id="{01758F89-E29E-A04E-BB9D-E63DBBF6E9DE}"/>
              </a:ext>
            </a:extLst>
          </p:cNvPr>
          <p:cNvSpPr>
            <a:spLocks noGrp="1"/>
          </p:cNvSpPr>
          <p:nvPr>
            <p:ph idx="1"/>
          </p:nvPr>
        </p:nvSpPr>
        <p:spPr>
          <a:xfrm>
            <a:off x="838198" y="3699388"/>
            <a:ext cx="6234953" cy="1078800"/>
          </a:xfrm>
          <a:prstGeom prst="rect">
            <a:avLst/>
          </a:prstGeom>
        </p:spPr>
        <p:txBody>
          <a:bodyPr vert="horz" lIns="91440" tIns="45720" rIns="91440" bIns="45720" rtlCol="0">
            <a:normAutofit/>
          </a:bodyPr>
          <a:lstStyle>
            <a:lvl1pPr>
              <a:defRPr>
                <a:solidFill>
                  <a:schemeClr val="bg1"/>
                </a:solidFill>
                <a:latin typeface="Arial" panose="020B0604020202020204" pitchFamily="34" charset="0"/>
                <a:cs typeface="Arial" panose="020B0604020202020204" pitchFamily="34" charset="0"/>
              </a:defRPr>
            </a:lvl1pPr>
          </a:lstStyle>
          <a:p>
            <a:pPr lvl="0"/>
            <a:r>
              <a:rPr lang="en-US" dirty="0" err="1"/>
              <a:t>Subtítulo</a:t>
            </a:r>
            <a:r>
              <a:rPr lang="en-US" dirty="0"/>
              <a:t> de la </a:t>
            </a:r>
            <a:r>
              <a:rPr lang="en-US" dirty="0" err="1"/>
              <a:t>presentación</a:t>
            </a:r>
            <a:endParaRPr lang="en-US" dirty="0"/>
          </a:p>
        </p:txBody>
      </p:sp>
    </p:spTree>
    <p:extLst>
      <p:ext uri="{BB962C8B-B14F-4D97-AF65-F5344CB8AC3E}">
        <p14:creationId xmlns:p14="http://schemas.microsoft.com/office/powerpoint/2010/main" val="593991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A2FE45B-2A1C-EF4B-B0EE-8FE9C6B9AB49}"/>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93149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B117D42-2E53-524D-9F9D-2EFF6B8838D0}"/>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11435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itle 8">
            <a:extLst>
              <a:ext uri="{FF2B5EF4-FFF2-40B4-BE49-F238E27FC236}">
                <a16:creationId xmlns:a16="http://schemas.microsoft.com/office/drawing/2014/main" id="{8623E2CE-F626-184D-8256-85732BC678E5}"/>
              </a:ext>
            </a:extLst>
          </p:cNvPr>
          <p:cNvSpPr>
            <a:spLocks noGrp="1"/>
          </p:cNvSpPr>
          <p:nvPr>
            <p:ph type="title"/>
          </p:nvPr>
        </p:nvSpPr>
        <p:spPr>
          <a:xfrm>
            <a:off x="712694" y="2686983"/>
            <a:ext cx="4621306" cy="2064309"/>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79148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97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E9CA240F-7E37-74EC-5842-44CD80A352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C56B01-63A5-FA47-8360-9F03099C23C4}"/>
              </a:ext>
            </a:extLst>
          </p:cNvPr>
          <p:cNvSpPr>
            <a:spLocks noGrp="1"/>
          </p:cNvSpPr>
          <p:nvPr>
            <p:ph type="title"/>
          </p:nvPr>
        </p:nvSpPr>
        <p:spPr>
          <a:xfrm>
            <a:off x="440333" y="1616063"/>
            <a:ext cx="10058400" cy="5336214"/>
          </a:xfrm>
          <a:effectLst>
            <a:outerShdw blurRad="50800" dist="38100" dir="2700000" algn="tl" rotWithShape="0">
              <a:prstClr val="black">
                <a:alpha val="40000"/>
              </a:prstClr>
            </a:outerShdw>
          </a:effectLst>
        </p:spPr>
        <p:txBody>
          <a:bodyPr vert="horz" lIns="91440" tIns="45720" rIns="91440" bIns="45720" rtlCol="0" anchor="b">
            <a:normAutofit/>
          </a:bodyPr>
          <a:lstStyle/>
          <a:p>
            <a:pPr>
              <a:lnSpc>
                <a:spcPct val="90000"/>
              </a:lnSpc>
              <a:spcAft>
                <a:spcPts val="600"/>
              </a:spcAft>
            </a:pPr>
            <a:r>
              <a:rPr lang="en-US" sz="3200" b="1" dirty="0"/>
              <a:t>ELABORADO POR:</a:t>
            </a:r>
            <a:r>
              <a:rPr lang="en-US" sz="3200" dirty="0"/>
              <a:t>  </a:t>
            </a:r>
            <a:br>
              <a:rPr lang="en-US" sz="3200" dirty="0"/>
            </a:br>
            <a:br>
              <a:rPr lang="en-US" sz="3200" dirty="0"/>
            </a:br>
            <a:br>
              <a:rPr lang="es-HN" sz="2800" dirty="0">
                <a:effectLst/>
                <a:latin typeface="Segoe UI" panose="020B0502040204020203" pitchFamily="34" charset="0"/>
                <a:ea typeface="Calibri" panose="020F0502020204030204" pitchFamily="34" charset="0"/>
                <a:cs typeface="Arial" panose="020B0604020202020204" pitchFamily="34" charset="0"/>
              </a:rPr>
            </a:br>
            <a:r>
              <a:rPr lang="es-ES" sz="1400" b="1" dirty="0">
                <a:latin typeface="Calibri"/>
                <a:cs typeface="Segoe UI"/>
              </a:rPr>
              <a:t>Gloria Alejandra Fuentes 12113022</a:t>
            </a:r>
            <a:br>
              <a:rPr lang="es-ES" sz="1400" b="1" dirty="0">
                <a:latin typeface="Calibri"/>
                <a:cs typeface="Segoe UI"/>
              </a:rPr>
            </a:br>
            <a:r>
              <a:rPr lang="es-ES" sz="1400" dirty="0">
                <a:latin typeface="Calibri"/>
                <a:cs typeface="Segoe UI"/>
              </a:rPr>
              <a:t>Jose Alfredo Martinez 11523034</a:t>
            </a:r>
            <a:br>
              <a:rPr lang="es-ES" sz="1400" dirty="0"/>
            </a:br>
            <a:r>
              <a:rPr lang="es-ES" sz="1400" b="1" dirty="0">
                <a:latin typeface="Calibri"/>
                <a:cs typeface="Segoe UI"/>
              </a:rPr>
              <a:t>Carlo Menjivar - 21053124</a:t>
            </a:r>
            <a:br>
              <a:rPr lang="es-ES" sz="1400" b="1" dirty="0">
                <a:latin typeface="Calibri"/>
                <a:cs typeface="Segoe UI"/>
              </a:rPr>
            </a:br>
            <a:br>
              <a:rPr lang="en-US" sz="3200" dirty="0"/>
            </a:br>
            <a:br>
              <a:rPr lang="en-US" sz="2500" dirty="0">
                <a:solidFill>
                  <a:srgbClr val="FFFFFF"/>
                </a:solidFill>
                <a:latin typeface="+mj-lt"/>
                <a:cs typeface="+mj-cs"/>
              </a:rPr>
            </a:br>
            <a:endParaRPr lang="en-US" sz="2500" dirty="0">
              <a:solidFill>
                <a:srgbClr val="FFFFFF"/>
              </a:solidFill>
              <a:latin typeface="+mj-lt"/>
              <a:cs typeface="+mj-cs"/>
            </a:endParaRPr>
          </a:p>
        </p:txBody>
      </p:sp>
      <p:sp>
        <p:nvSpPr>
          <p:cNvPr id="16" name="TextBox 15">
            <a:extLst>
              <a:ext uri="{FF2B5EF4-FFF2-40B4-BE49-F238E27FC236}">
                <a16:creationId xmlns:a16="http://schemas.microsoft.com/office/drawing/2014/main" id="{51B1FFB1-3FAC-41BE-B1A3-EB79C3ECF0C4}"/>
              </a:ext>
            </a:extLst>
          </p:cNvPr>
          <p:cNvSpPr txBox="1"/>
          <p:nvPr/>
        </p:nvSpPr>
        <p:spPr>
          <a:xfrm>
            <a:off x="184211" y="719350"/>
            <a:ext cx="11640168" cy="1141146"/>
          </a:xfrm>
          <a:prstGeom prst="rect">
            <a:avLst/>
          </a:prstGeom>
          <a:noFill/>
        </p:spPr>
        <p:txBody>
          <a:bodyPr wrap="square">
            <a:spAutoFit/>
          </a:bodyPr>
          <a:lstStyle/>
          <a:p>
            <a:pPr marL="0" marR="0" algn="ctr" fontAlgn="base">
              <a:lnSpc>
                <a:spcPct val="150000"/>
              </a:lnSpc>
              <a:spcBef>
                <a:spcPts val="0"/>
              </a:spcBef>
              <a:spcAft>
                <a:spcPts val="0"/>
              </a:spcAft>
            </a:pPr>
            <a:r>
              <a:rPr lang="es-419" sz="2400" b="1" dirty="0">
                <a:effectLst/>
                <a:latin typeface="Times New Roman" panose="02020603050405020304" pitchFamily="18" charset="0"/>
                <a:ea typeface="Times New Roman" panose="02020603050405020304" pitchFamily="18" charset="0"/>
                <a:cs typeface="Times New Roman" panose="02020603050405020304" pitchFamily="18" charset="0"/>
              </a:rPr>
              <a:t>AMAZON</a:t>
            </a:r>
            <a:r>
              <a:rPr lang="es-HN" sz="24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fontAlgn="base">
              <a:lnSpc>
                <a:spcPct val="150000"/>
              </a:lnSpc>
              <a:spcBef>
                <a:spcPts val="0"/>
              </a:spcBef>
              <a:spcAft>
                <a:spcPts val="0"/>
              </a:spcAft>
            </a:pPr>
            <a:r>
              <a:rPr lang="es-419" sz="2400" b="1" dirty="0">
                <a:effectLst/>
                <a:latin typeface="Times New Roman" panose="02020603050405020304" pitchFamily="18" charset="0"/>
                <a:ea typeface="Times New Roman" panose="02020603050405020304" pitchFamily="18" charset="0"/>
                <a:cs typeface="Times New Roman" panose="02020603050405020304" pitchFamily="18" charset="0"/>
              </a:rPr>
              <a:t>ANALISIS DE FUSIONES Y ADQUISICIONES</a:t>
            </a:r>
            <a:r>
              <a:rPr lang="es-HN" sz="24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2674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63745941-F806-4523-A483-19A4BE62C5B3}"/>
              </a:ext>
            </a:extLst>
          </p:cNvPr>
          <p:cNvPicPr>
            <a:picLocks noChangeAspect="1" noChangeArrowheads="1"/>
          </p:cNvPicPr>
          <p:nvPr/>
        </p:nvPicPr>
        <p:blipFill>
          <a:blip r:embed="rId2"/>
          <a:srcRect l="14446" r="1444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6" name="Rectangle 7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45FD36-87E0-40A5-8D3F-97306364F2AC}"/>
              </a:ext>
            </a:extLst>
          </p:cNvPr>
          <p:cNvSpPr>
            <a:spLocks noGrp="1"/>
          </p:cNvSpPr>
          <p:nvPr>
            <p:ph type="title"/>
          </p:nvPr>
        </p:nvSpPr>
        <p:spPr>
          <a:xfrm>
            <a:off x="359664" y="1435196"/>
            <a:ext cx="3438144" cy="569571"/>
          </a:xfrm>
        </p:spPr>
        <p:txBody>
          <a:bodyPr vert="horz" lIns="91440" tIns="45720" rIns="91440" bIns="45720" rtlCol="0" anchor="b">
            <a:normAutofit/>
          </a:bodyPr>
          <a:lstStyle/>
          <a:p>
            <a:r>
              <a:rPr lang="en-US" sz="2800" b="1" dirty="0" err="1">
                <a:effectLst/>
                <a:latin typeface="+mj-lt"/>
                <a:cs typeface="+mj-cs"/>
              </a:rPr>
              <a:t>Introducción</a:t>
            </a:r>
            <a:endParaRPr lang="en-US" sz="2800" dirty="0">
              <a:latin typeface="+mj-lt"/>
              <a:cs typeface="+mj-cs"/>
            </a:endParaRPr>
          </a:p>
        </p:txBody>
      </p:sp>
      <p:sp>
        <p:nvSpPr>
          <p:cNvPr id="78" name="Rectangle 7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0" name="Rectangle 7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24855C2-A12E-434E-A02D-456DF98503AF}"/>
              </a:ext>
            </a:extLst>
          </p:cNvPr>
          <p:cNvSpPr txBox="1"/>
          <p:nvPr/>
        </p:nvSpPr>
        <p:spPr>
          <a:xfrm>
            <a:off x="283035" y="2541564"/>
            <a:ext cx="7681319" cy="4124482"/>
          </a:xfrm>
          <a:prstGeom prst="rect">
            <a:avLst/>
          </a:prstGeom>
        </p:spPr>
        <p:txBody>
          <a:bodyPr vert="horz" lIns="91440" tIns="45720" rIns="91440" bIns="45720" rtlCol="0" anchor="t">
            <a:noAutofit/>
          </a:bodyPr>
          <a:lstStyle/>
          <a:p>
            <a:pPr marL="0" marR="0" algn="just">
              <a:lnSpc>
                <a:spcPct val="150000"/>
              </a:lnSpc>
              <a:spcBef>
                <a:spcPts val="0"/>
              </a:spcBef>
              <a:spcAft>
                <a:spcPts val="0"/>
              </a:spcAft>
            </a:pPr>
            <a:r>
              <a:rPr lang="es-HN" sz="1800" dirty="0">
                <a:effectLst/>
                <a:latin typeface="Times New Roman" panose="02020603050405020304" pitchFamily="18" charset="0"/>
                <a:ea typeface="URWPalladioTOT-Reg"/>
                <a:cs typeface="Times New Roman" panose="02020603050405020304" pitchFamily="18" charset="0"/>
              </a:rPr>
              <a:t>Este informe tiene como primera intención exponer un poco sobre la estrategia de adquisiciones de la empresa Amazon.com, la cual se dedica al comercio electrónico y servicios de computación en la nube, esta se encuentra totalmente diversificada y catalogada en diferentes líneas de productos, dedicada a la venta al por menor siendo la más valiosa del mundo según el índice </a:t>
            </a:r>
            <a:r>
              <a:rPr lang="es-HN" sz="1800" dirty="0" err="1">
                <a:effectLst/>
                <a:latin typeface="Times New Roman" panose="02020603050405020304" pitchFamily="18" charset="0"/>
                <a:ea typeface="URWPalladioTOT-Reg"/>
                <a:cs typeface="Times New Roman" panose="02020603050405020304" pitchFamily="18" charset="0"/>
              </a:rPr>
              <a:t>BrandZ</a:t>
            </a:r>
            <a:r>
              <a:rPr lang="es-HN" sz="1800" dirty="0">
                <a:effectLst/>
                <a:latin typeface="Times New Roman" panose="02020603050405020304" pitchFamily="18" charset="0"/>
                <a:ea typeface="URWPalladioTOT-Reg"/>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s-HN" sz="1800" dirty="0">
                <a:effectLst/>
                <a:latin typeface="Times New Roman" panose="02020603050405020304" pitchFamily="18" charset="0"/>
                <a:ea typeface="URWPalladioTOT-Reg"/>
                <a:cs typeface="Times New Roman" panose="02020603050405020304" pitchFamily="18" charset="0"/>
              </a:rPr>
              <a:t>Se dan a conocer las dos adquisiciones más grandes realizadas de esta gigante empresa, transacciones millonarias realizadas por la compra de la cadena de supermercados ecológicos </a:t>
            </a:r>
            <a:r>
              <a:rPr lang="es-HN" sz="1800" dirty="0" err="1">
                <a:effectLst/>
                <a:latin typeface="Times New Roman" panose="02020603050405020304" pitchFamily="18" charset="0"/>
                <a:ea typeface="URWPalladioTOT-Reg"/>
                <a:cs typeface="Times New Roman" panose="02020603050405020304" pitchFamily="18" charset="0"/>
              </a:rPr>
              <a:t>Whole</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Foods</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Market</a:t>
            </a:r>
            <a:r>
              <a:rPr lang="es-HN" sz="1800" dirty="0">
                <a:effectLst/>
                <a:latin typeface="Times New Roman" panose="02020603050405020304" pitchFamily="18" charset="0"/>
                <a:ea typeface="URWPalladioTOT-Reg"/>
                <a:cs typeface="Times New Roman" panose="02020603050405020304" pitchFamily="18" charset="0"/>
              </a:rPr>
              <a:t> en 2017 y el estudio cinematográfico Metro-</a:t>
            </a:r>
            <a:r>
              <a:rPr lang="es-HN" sz="1800" dirty="0" err="1">
                <a:effectLst/>
                <a:latin typeface="Times New Roman" panose="02020603050405020304" pitchFamily="18" charset="0"/>
                <a:ea typeface="URWPalladioTOT-Reg"/>
                <a:cs typeface="Times New Roman" panose="02020603050405020304" pitchFamily="18" charset="0"/>
              </a:rPr>
              <a:t>Goldwyn</a:t>
            </a:r>
            <a:r>
              <a:rPr lang="es-HN" sz="1800" dirty="0">
                <a:effectLst/>
                <a:latin typeface="Times New Roman" panose="02020603050405020304" pitchFamily="18" charset="0"/>
                <a:ea typeface="URWPalladioTOT-Reg"/>
                <a:cs typeface="Times New Roman" panose="02020603050405020304" pitchFamily="18" charset="0"/>
              </a:rPr>
              <a:t>-Mayer en 2021.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8AEC526F-B70E-8985-86F5-39E434236E68}"/>
              </a:ext>
            </a:extLst>
          </p:cNvPr>
          <p:cNvSpPr txBox="1"/>
          <p:nvPr/>
        </p:nvSpPr>
        <p:spPr>
          <a:xfrm>
            <a:off x="9716350" y="6488668"/>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153000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2" name="Group 11">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0" name="Freeform: Shape 19">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3" name="Group 12">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4" name="Group 13">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8" name="Freeform: Shape 17">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5" name="Group 14">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6" name="Freeform: Shape 15">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ED89F942-4EEE-4A05-8884-4EFCE3459F93}"/>
              </a:ext>
            </a:extLst>
          </p:cNvPr>
          <p:cNvSpPr>
            <a:spLocks noGrp="1"/>
          </p:cNvSpPr>
          <p:nvPr>
            <p:ph type="title"/>
          </p:nvPr>
        </p:nvSpPr>
        <p:spPr>
          <a:xfrm>
            <a:off x="147494" y="1641752"/>
            <a:ext cx="3335481" cy="3213277"/>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AMAZON.COM</a:t>
            </a:r>
            <a:endParaRPr lang="en-US" sz="40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5E1CA553-A495-4F79-804B-79C1E025E304}"/>
              </a:ext>
            </a:extLst>
          </p:cNvPr>
          <p:cNvSpPr txBox="1"/>
          <p:nvPr/>
        </p:nvSpPr>
        <p:spPr>
          <a:xfrm>
            <a:off x="4572000" y="237636"/>
            <a:ext cx="7619999" cy="6311347"/>
          </a:xfrm>
          <a:prstGeom prst="rect">
            <a:avLst/>
          </a:prstGeom>
        </p:spPr>
        <p:txBody>
          <a:bodyPr vert="horz" lIns="91440" tIns="45720" rIns="91440" bIns="45720" rtlCol="0">
            <a:noAutofit/>
          </a:bodyPr>
          <a:lstStyle/>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Amazon fue creado en 1994, en el estado de Washington. En julio de 1995, la compañía vendió su primer libro. En octubre de 1995, la empresa se anunció al público. En 1996, se reincorporó en Delaware. Amazon lanzó su oferta pública inicial de acciones el 15 de mayo de 1997, negociando bajo el símbolo de bolsa AMZN de NASDAQ, a un precio de 18 dólares por </a:t>
            </a:r>
            <a:r>
              <a:rPr lang="es-HN" sz="1600" dirty="0">
                <a:latin typeface="Times New Roman" panose="02020603050405020304" pitchFamily="18" charset="0"/>
                <a:cs typeface="Times New Roman" panose="02020603050405020304" pitchFamily="18" charset="0"/>
              </a:rPr>
              <a:t>acción. </a:t>
            </a:r>
          </a:p>
          <a:p>
            <a:pPr marL="0" marR="0" algn="just">
              <a:spcBef>
                <a:spcPts val="0"/>
              </a:spcBef>
              <a:spcAft>
                <a:spcPts val="0"/>
              </a:spcAft>
            </a:pPr>
            <a:endParaRPr lang="en-US" sz="1600" dirty="0">
              <a:latin typeface="Times New Roman" panose="02020603050405020304" pitchFamily="18" charset="0"/>
              <a:cs typeface="Times New Roman" panose="02020603050405020304" pitchFamily="18" charset="0"/>
            </a:endParaRPr>
          </a:p>
          <a:p>
            <a:r>
              <a:rPr lang="es-HN" sz="1600" dirty="0">
                <a:latin typeface="Times New Roman" panose="02020603050405020304" pitchFamily="18" charset="0"/>
                <a:cs typeface="Times New Roman" panose="02020603050405020304" pitchFamily="18" charset="0"/>
              </a:rPr>
              <a:t>El plan de negocios inicial de Amazon era inusual. No esperaba obtener un beneficio de cuatro a cinco años. Este crecimiento "lento" hizo que los accionistas se quejaran de que la compañía no alcanzara la rentabilidad lo suficientemente rápido como para justificar la inversión o incluso para sobrevivir a largo plazo. Cuando la burbuja de punto </a:t>
            </a:r>
            <a:r>
              <a:rPr lang="es-HN" sz="1600" dirty="0" err="1">
                <a:latin typeface="Times New Roman" panose="02020603050405020304" pitchFamily="18" charset="0"/>
                <a:cs typeface="Times New Roman" panose="02020603050405020304" pitchFamily="18" charset="0"/>
              </a:rPr>
              <a:t>com</a:t>
            </a:r>
            <a:r>
              <a:rPr lang="es-HN" sz="1600" dirty="0">
                <a:latin typeface="Times New Roman" panose="02020603050405020304" pitchFamily="18" charset="0"/>
                <a:cs typeface="Times New Roman" panose="02020603050405020304" pitchFamily="18" charset="0"/>
              </a:rPr>
              <a:t> surgió a comienzos del siglo XXI, destruyendo muchas empresas electrónicas en el proceso, Amazon sobrevivió y creció en la burbuja hasta convertirse en un jugador enorme en las ventas en línea. Finalmente, obtuvo su primer beneficio en el cuarto trimestre de 2001: 5 millones de dólares (es decir, 1¢ por acción), con ingresos superiores a mil millones de dólares. Este margen de beneficio, aunque extremadamente modesto, demostró a los escépticos que el modelo de negocios no convencional de Bezos podría tener éxito.5 En 1999, la revista Time nombró a Bezos como Persona del Año, reconociendo el éxito de la compañía en popularizar las compras en línea.</a:t>
            </a:r>
            <a:endParaRPr lang="en-US" sz="1600" dirty="0">
              <a:latin typeface="Times New Roman" panose="02020603050405020304" pitchFamily="18" charset="0"/>
              <a:cs typeface="Times New Roman" panose="02020603050405020304" pitchFamily="18" charset="0"/>
            </a:endParaRPr>
          </a:p>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El 15 de mayo de 2017, Amazon cumple dos décadas desde que empezó a cotizar en el Nasdaq. El valor bursátil de Amazon está próximo a los 460.000 millones de dólares, lo que le coloca como la cuarta más grande del índice S&amp;P 500 entre Microsoft y Facebook.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 En julio de 2021, tras 27 años desde su fundación, Bezos anunció que dejaba de ser el CEO de Amazon.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R="0">
              <a:spcBef>
                <a:spcPts val="0"/>
              </a:spcBef>
              <a:spcAft>
                <a:spcPts val="600"/>
              </a:spcAft>
            </a:pPr>
            <a:endParaRPr lang="en-US" sz="1600" dirty="0">
              <a:effectLst/>
            </a:endParaRPr>
          </a:p>
        </p:txBody>
      </p:sp>
      <p:sp>
        <p:nvSpPr>
          <p:cNvPr id="22" name="TextBox 21">
            <a:extLst>
              <a:ext uri="{FF2B5EF4-FFF2-40B4-BE49-F238E27FC236}">
                <a16:creationId xmlns:a16="http://schemas.microsoft.com/office/drawing/2014/main" id="{B47DC8DD-A61D-1B1F-F7EC-B1A4ADFC3E64}"/>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4238540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itle 1">
            <a:extLst>
              <a:ext uri="{FF2B5EF4-FFF2-40B4-BE49-F238E27FC236}">
                <a16:creationId xmlns:a16="http://schemas.microsoft.com/office/drawing/2014/main" id="{4C2F0996-1AB3-445B-8113-C7A7E875D0D4}"/>
              </a:ext>
            </a:extLst>
          </p:cNvPr>
          <p:cNvSpPr>
            <a:spLocks noGrp="1"/>
          </p:cNvSpPr>
          <p:nvPr>
            <p:ph type="title"/>
          </p:nvPr>
        </p:nvSpPr>
        <p:spPr>
          <a:xfrm>
            <a:off x="4987956" y="348548"/>
            <a:ext cx="6140449" cy="867693"/>
          </a:xfrm>
        </p:spPr>
        <p:txBody>
          <a:bodyPr vert="horz" lIns="91440" tIns="45720" rIns="91440" bIns="45720" rtlCol="0" anchor="t">
            <a:normAutofit/>
          </a:bodyPr>
          <a:lstStyle/>
          <a:p>
            <a:pPr marL="0" marR="0" algn="ctr">
              <a:lnSpc>
                <a:spcPct val="200000"/>
              </a:lnSpc>
              <a:spcBef>
                <a:spcPts val="1000"/>
              </a:spcBef>
              <a:spcAft>
                <a:spcPts val="1000"/>
              </a:spcAft>
            </a:pPr>
            <a:r>
              <a:rPr lang="es-HN" sz="2400" dirty="0">
                <a:solidFill>
                  <a:schemeClr val="bg1"/>
                </a:solidFill>
                <a:latin typeface="Times New Roman" panose="02020603050405020304" pitchFamily="18" charset="0"/>
              </a:rPr>
              <a:t>MISION Y VISION</a:t>
            </a:r>
            <a:endParaRPr lang="en-US" sz="2400" dirty="0">
              <a:solidFill>
                <a:schemeClr val="bg1"/>
              </a:solidFill>
              <a:latin typeface="Times New Roman" panose="02020603050405020304" pitchFamily="18" charset="0"/>
            </a:endParaRPr>
          </a:p>
        </p:txBody>
      </p:sp>
      <p:pic>
        <p:nvPicPr>
          <p:cNvPr id="4098" name="Picture 2" descr="La formulación de un problema es más importante que su solución. |  Investigación de operaciones Univia">
            <a:extLst>
              <a:ext uri="{FF2B5EF4-FFF2-40B4-BE49-F238E27FC236}">
                <a16:creationId xmlns:a16="http://schemas.microsoft.com/office/drawing/2014/main" id="{EBBE085C-693E-4A62-81C8-010F730809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36" r="13168"/>
          <a:stretch/>
        </p:blipFill>
        <p:spPr bwMode="auto">
          <a:xfrm>
            <a:off x="20" y="10"/>
            <a:ext cx="4546582" cy="6857990"/>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noFill/>
          <a:effectLst/>
          <a:extLst>
            <a:ext uri="{909E8E84-426E-40DD-AFC4-6F175D3DCCD1}">
              <a14:hiddenFill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74" name="Freeform: Shape 73">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5E1CA553-A495-4F79-804B-79C1E025E304}"/>
              </a:ext>
            </a:extLst>
          </p:cNvPr>
          <p:cNvSpPr txBox="1"/>
          <p:nvPr/>
        </p:nvSpPr>
        <p:spPr>
          <a:xfrm>
            <a:off x="4488238" y="1567774"/>
            <a:ext cx="7768910" cy="2613337"/>
          </a:xfrm>
          <a:prstGeom prst="rect">
            <a:avLst/>
          </a:prstGeom>
        </p:spPr>
        <p:txBody>
          <a:bodyPr vert="horz" lIns="91440" tIns="45720" rIns="91440" bIns="45720" rtlCol="0">
            <a:noAutofit/>
          </a:bodyPr>
          <a:lstStyle/>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Misión</a:t>
            </a:r>
            <a:r>
              <a:rPr lang="es-HN" sz="1800" dirty="0">
                <a:solidFill>
                  <a:schemeClr val="bg1"/>
                </a:solidFill>
                <a:effectLst/>
                <a:latin typeface="Times New Roman" panose="02020603050405020304" pitchFamily="18" charset="0"/>
                <a:ea typeface="Times New Roman" panose="02020603050405020304" pitchFamily="18" charset="0"/>
              </a:rPr>
              <a:t> </a:t>
            </a:r>
            <a:endParaRPr lang="en-US" sz="1800" dirty="0">
              <a:solidFill>
                <a:schemeClr val="bg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 </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La misión de Amazon consiste en ofrecer a los clientes los precios más bajos que sea imposible, obteniendo la mayor selección y disponibilidad de la forma más cómoda posible.</a:t>
            </a:r>
            <a:r>
              <a:rPr lang="es-H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endParaRPr lang="es-SV" sz="1800" b="1" dirty="0">
              <a:solidFill>
                <a:schemeClr val="bg1"/>
              </a:solidFill>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Visión</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La visión de Amazon consiste en conseguir convertirse en la compañía más centrada en el cliente del mundo. Esto no es un detalle menor, ya que Amazon es pionera en el marketing de comportamiento. </a:t>
            </a:r>
            <a:endParaRPr lang="en-US" sz="1800" dirty="0">
              <a:solidFill>
                <a:schemeClr val="bg1"/>
              </a:solidFill>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61C00A5E-6561-7AF1-3E0F-53C1231F0D46}"/>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3072926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Planning Cost Management on Your Project -">
            <a:extLst>
              <a:ext uri="{FF2B5EF4-FFF2-40B4-BE49-F238E27FC236}">
                <a16:creationId xmlns:a16="http://schemas.microsoft.com/office/drawing/2014/main" id="{BFF8AABE-86CD-944C-BABE-EEEC12371C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877"/>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6B9F05A-4BD1-1246-B420-B341AC1DA6D0}"/>
              </a:ext>
            </a:extLst>
          </p:cNvPr>
          <p:cNvSpPr>
            <a:spLocks noGrp="1"/>
          </p:cNvSpPr>
          <p:nvPr>
            <p:ph type="title"/>
          </p:nvPr>
        </p:nvSpPr>
        <p:spPr>
          <a:xfrm>
            <a:off x="359664" y="985520"/>
            <a:ext cx="3438144" cy="1124712"/>
          </a:xfrm>
        </p:spPr>
        <p:txBody>
          <a:bodyPr vert="horz" lIns="91440" tIns="45720" rIns="91440" bIns="45720" rtlCol="0" anchor="b">
            <a:normAutofit/>
          </a:bodyPr>
          <a:lstStyle/>
          <a:p>
            <a:r>
              <a:rPr lang="en-US" sz="2800" b="1" dirty="0" err="1">
                <a:effectLst/>
                <a:latin typeface="+mj-lt"/>
                <a:cs typeface="+mj-cs"/>
              </a:rPr>
              <a:t>Estrategia</a:t>
            </a:r>
            <a:r>
              <a:rPr lang="en-US" sz="2800" b="1" dirty="0">
                <a:effectLst/>
                <a:latin typeface="+mj-lt"/>
                <a:cs typeface="+mj-cs"/>
              </a:rPr>
              <a:t>, </a:t>
            </a:r>
            <a:r>
              <a:rPr lang="en-US" sz="2800" b="1" dirty="0" err="1">
                <a:effectLst/>
                <a:latin typeface="+mj-lt"/>
                <a:cs typeface="+mj-cs"/>
              </a:rPr>
              <a:t>Exitos</a:t>
            </a:r>
            <a:r>
              <a:rPr lang="en-US" sz="2800" b="1" dirty="0">
                <a:effectLst/>
                <a:latin typeface="+mj-lt"/>
                <a:cs typeface="+mj-cs"/>
              </a:rPr>
              <a:t> y </a:t>
            </a:r>
            <a:r>
              <a:rPr lang="en-US" sz="2800" b="1" dirty="0" err="1">
                <a:effectLst/>
                <a:latin typeface="+mj-lt"/>
                <a:cs typeface="+mj-cs"/>
              </a:rPr>
              <a:t>Fracasos</a:t>
            </a:r>
            <a:endParaRPr lang="en-US" sz="2800" dirty="0">
              <a:latin typeface="+mj-lt"/>
              <a:cs typeface="+mj-cs"/>
            </a:endParaRPr>
          </a:p>
        </p:txBody>
      </p:sp>
      <p:sp>
        <p:nvSpPr>
          <p:cNvPr id="194" name="Rectangle 19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5" name="Rectangle 19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C44A3D0F-9265-FA41-A6D4-BFA62263F20A}"/>
              </a:ext>
            </a:extLst>
          </p:cNvPr>
          <p:cNvSpPr txBox="1"/>
          <p:nvPr/>
        </p:nvSpPr>
        <p:spPr>
          <a:xfrm>
            <a:off x="293167" y="2530601"/>
            <a:ext cx="5912190" cy="4172039"/>
          </a:xfrm>
          <a:prstGeom prst="rect">
            <a:avLst/>
          </a:prstGeom>
        </p:spPr>
        <p:txBody>
          <a:bodyPr vert="horz" lIns="91440" tIns="45720" rIns="91440" bIns="45720" rtlCol="0" anchor="t">
            <a:noAutofit/>
          </a:bodyPr>
          <a:lstStyle/>
          <a:p>
            <a:pPr marL="57150" marR="0">
              <a:lnSpc>
                <a:spcPct val="90000"/>
              </a:lnSpc>
              <a:spcBef>
                <a:spcPts val="0"/>
              </a:spcBef>
              <a:spcAft>
                <a:spcPts val="800"/>
              </a:spcAft>
            </a:pPr>
            <a:r>
              <a:rPr lang="es-419" sz="1800" dirty="0">
                <a:effectLst/>
                <a:latin typeface="Calibri" panose="020F0502020204030204" pitchFamily="34" charset="0"/>
                <a:ea typeface="Calibri" panose="020F0502020204030204" pitchFamily="34" charset="0"/>
                <a:cs typeface="Times New Roman" panose="02020603050405020304" pitchFamily="18" charset="0"/>
              </a:rPr>
              <a:t>La compañía tuvo un comienzo en julio de 1995 como vendedor de libros en los tiempos de inicio de la era de internet. Escapó por poco al estallido de la burbuja del puntocom en el 2000 para reinventarse como una empresa de venta al por menor en línea.</a:t>
            </a:r>
            <a:endParaRPr lang="es-419" dirty="0">
              <a:latin typeface="Calibri" panose="020F0502020204030204" pitchFamily="34" charset="0"/>
              <a:cs typeface="Times New Roman" panose="02020603050405020304" pitchFamily="18" charset="0"/>
            </a:endParaRPr>
          </a:p>
          <a:p>
            <a:pPr marL="57150">
              <a:lnSpc>
                <a:spcPct val="90000"/>
              </a:lnSpc>
              <a:spcAft>
                <a:spcPts val="800"/>
              </a:spcAft>
            </a:pPr>
            <a:r>
              <a:rPr lang="es-419" sz="1800" dirty="0">
                <a:effectLst/>
                <a:latin typeface="Times New Roman" panose="02020603050405020304" pitchFamily="18" charset="0"/>
                <a:ea typeface="Times New Roman" panose="02020603050405020304" pitchFamily="18" charset="0"/>
              </a:rPr>
              <a:t>Aquí algunas de las mayores apuestas de Amazon en sus 20 años de existencia; algunas han sido éxitos, otras, fracasos y algunas más aún están en desarrollo:</a:t>
            </a:r>
            <a:br>
              <a:rPr lang="es-419" sz="1800" dirty="0">
                <a:effectLst/>
                <a:latin typeface="Times New Roman" panose="02020603050405020304" pitchFamily="18" charset="0"/>
                <a:ea typeface="Times New Roman" panose="02020603050405020304" pitchFamily="18" charset="0"/>
              </a:rPr>
            </a:b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419" sz="1800" b="1" dirty="0">
                <a:effectLst/>
                <a:latin typeface="Times New Roman" panose="02020603050405020304" pitchFamily="18" charset="0"/>
                <a:ea typeface="Times New Roman" panose="02020603050405020304" pitchFamily="18" charset="0"/>
              </a:rPr>
              <a:t>Marketplace</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Amazon Web </a:t>
            </a:r>
            <a:r>
              <a:rPr lang="es-SV" sz="1800" b="1" dirty="0" err="1">
                <a:effectLst/>
                <a:latin typeface="Times New Roman" panose="02020603050405020304" pitchFamily="18" charset="0"/>
                <a:ea typeface="Times New Roman" panose="02020603050405020304" pitchFamily="18" charset="0"/>
              </a:rPr>
              <a:t>Services</a:t>
            </a:r>
            <a:r>
              <a:rPr lang="es-HN" sz="1800" dirty="0">
                <a:effectLst/>
                <a:latin typeface="Times New Roman" panose="02020603050405020304" pitchFamily="18" charset="0"/>
                <a:ea typeface="Times New Roman" panose="02020603050405020304" pitchFamily="18" charset="0"/>
              </a:rPr>
              <a:t> </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Kindle</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Teléfono</a:t>
            </a:r>
            <a:br>
              <a:rPr lang="es-SV" sz="1800" b="1" dirty="0">
                <a:effectLst/>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Prime Air</a:t>
            </a: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Amazon </a:t>
            </a:r>
            <a:r>
              <a:rPr lang="es-SV" sz="1800" b="1" dirty="0" err="1">
                <a:effectLst/>
                <a:latin typeface="Times New Roman" panose="02020603050405020304" pitchFamily="18" charset="0"/>
                <a:ea typeface="Times New Roman" panose="02020603050405020304" pitchFamily="18" charset="0"/>
              </a:rPr>
              <a:t>Dash</a:t>
            </a: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SV" b="1" dirty="0">
                <a:latin typeface="Times New Roman" panose="02020603050405020304" pitchFamily="18" charset="0"/>
              </a:rPr>
              <a:t>Robótica</a:t>
            </a:r>
            <a:endParaRPr lang="en-US" b="1" dirty="0">
              <a:latin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marR="0">
              <a:lnSpc>
                <a:spcPct val="90000"/>
              </a:lnSpc>
              <a:spcBef>
                <a:spcPts val="0"/>
              </a:spcBef>
              <a:spcAft>
                <a:spcPts val="800"/>
              </a:spcAft>
            </a:pPr>
            <a:endParaRPr lang="en-US" sz="2400" dirty="0">
              <a:effectLst/>
            </a:endParaRPr>
          </a:p>
        </p:txBody>
      </p:sp>
      <p:sp>
        <p:nvSpPr>
          <p:cNvPr id="12" name="TextBox 11">
            <a:extLst>
              <a:ext uri="{FF2B5EF4-FFF2-40B4-BE49-F238E27FC236}">
                <a16:creationId xmlns:a16="http://schemas.microsoft.com/office/drawing/2014/main" id="{69267531-93B3-DC21-C37D-290B98FD0C71}"/>
              </a:ext>
            </a:extLst>
          </p:cNvPr>
          <p:cNvSpPr txBox="1"/>
          <p:nvPr/>
        </p:nvSpPr>
        <p:spPr>
          <a:xfrm>
            <a:off x="9756603" y="6478495"/>
            <a:ext cx="2272765" cy="369332"/>
          </a:xfrm>
          <a:prstGeom prst="rect">
            <a:avLst/>
          </a:prstGeom>
          <a:noFill/>
        </p:spPr>
        <p:txBody>
          <a:bodyPr wrap="square">
            <a:spAutoFit/>
          </a:bodyPr>
          <a:lstStyle/>
          <a:p>
            <a:r>
              <a:rPr lang="es-ES" sz="1800" dirty="0">
                <a:solidFill>
                  <a:schemeClr val="bg1"/>
                </a:solidFill>
                <a:latin typeface="Calibri"/>
                <a:cs typeface="Segoe UI"/>
              </a:rPr>
              <a:t>Jose Alfredo Martinez </a:t>
            </a:r>
            <a:endParaRPr lang="en-US" dirty="0">
              <a:solidFill>
                <a:schemeClr val="bg1"/>
              </a:solidFill>
            </a:endParaRPr>
          </a:p>
        </p:txBody>
      </p:sp>
    </p:spTree>
    <p:extLst>
      <p:ext uri="{BB962C8B-B14F-4D97-AF65-F5344CB8AC3E}">
        <p14:creationId xmlns:p14="http://schemas.microsoft.com/office/powerpoint/2010/main" val="113178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4">
            <a:extLst>
              <a:ext uri="{FF2B5EF4-FFF2-40B4-BE49-F238E27FC236}">
                <a16:creationId xmlns:a16="http://schemas.microsoft.com/office/drawing/2014/main" id="{590B37A3-43F3-499D-B52D-EB9DE3767559}"/>
              </a:ext>
            </a:extLst>
          </p:cNvPr>
          <p:cNvPicPr>
            <a:picLocks noChangeAspect="1"/>
          </p:cNvPicPr>
          <p:nvPr/>
        </p:nvPicPr>
        <p:blipFill rotWithShape="1">
          <a:blip r:embed="rId2"/>
          <a:srcRect l="6181" r="6723" b="11969"/>
          <a:stretch/>
        </p:blipFill>
        <p:spPr>
          <a:xfrm>
            <a:off x="3518520" y="411845"/>
            <a:ext cx="8614997" cy="6037134"/>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ítulo 2"/>
          <p:cNvSpPr>
            <a:spLocks noGrp="1"/>
          </p:cNvSpPr>
          <p:nvPr>
            <p:ph type="title"/>
          </p:nvPr>
        </p:nvSpPr>
        <p:spPr>
          <a:xfrm>
            <a:off x="342623" y="1826933"/>
            <a:ext cx="4023360" cy="3204134"/>
          </a:xfrm>
        </p:spPr>
        <p:txBody>
          <a:bodyPr vert="horz" lIns="91440" tIns="45720" rIns="91440" bIns="45720" rtlCol="0" anchor="b">
            <a:normAutofit fontScale="90000"/>
          </a:bodyPr>
          <a:lstStyle/>
          <a:p>
            <a:r>
              <a:rPr lang="es-HN" dirty="0">
                <a:latin typeface="+mj-lt"/>
              </a:rPr>
              <a:t>Principales adquisiciones y fusiones de AMAZON </a:t>
            </a:r>
            <a:br>
              <a:rPr lang="en-US" dirty="0"/>
            </a:br>
            <a:br>
              <a:rPr lang="en-US" dirty="0"/>
            </a:br>
            <a:endParaRPr lang="en-US"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C68FB42-8B7F-4910-A64A-357EF1F54F9B}"/>
              </a:ext>
            </a:extLst>
          </p:cNvPr>
          <p:cNvSpPr txBox="1"/>
          <p:nvPr/>
        </p:nvSpPr>
        <p:spPr>
          <a:xfrm>
            <a:off x="6268177" y="409021"/>
            <a:ext cx="5740034" cy="3787383"/>
          </a:xfrm>
          <a:prstGeom prst="rect">
            <a:avLst/>
          </a:prstGeom>
          <a:noFill/>
        </p:spPr>
        <p:txBody>
          <a:bodyPr wrap="square">
            <a:spAutoFit/>
          </a:bodyPr>
          <a:lstStyle/>
          <a:p>
            <a:pPr marL="0" marR="0" algn="just">
              <a:lnSpc>
                <a:spcPct val="150000"/>
              </a:lnSpc>
              <a:spcBef>
                <a:spcPts val="1000"/>
              </a:spcBef>
              <a:spcAft>
                <a:spcPts val="1000"/>
              </a:spcAft>
            </a:pP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 26 de mayo de 2021, Amazon anunció la compra del estudio cinematográfico Metro-</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Goldwyn</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-Mayer por una cantidad total de 8.450 millones de dólares estadounidenses. La transacción millonaria se convierte así es la segunda adquisición más cara del gigante estadounidense, solo por detrás de la compra de la cadena de supermercados ecológicos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Whole</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Foods</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Market</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que la empresa de Jeff Bezos cerró en 2017 por cerca de 14.000 millones de dólares.</a:t>
            </a:r>
            <a:endParaRPr lang="en-US" sz="1800" dirty="0">
              <a:solidFill>
                <a:schemeClr val="bg1"/>
              </a:solidFill>
              <a:effectLst/>
              <a:latin typeface="Times New Roman" panose="02020603050405020304" pitchFamily="18" charset="0"/>
              <a:ea typeface="Calibri" panose="020F0502020204030204" pitchFamily="34" charset="0"/>
            </a:endParaRPr>
          </a:p>
        </p:txBody>
      </p:sp>
      <p:sp>
        <p:nvSpPr>
          <p:cNvPr id="14" name="TextBox 13">
            <a:extLst>
              <a:ext uri="{FF2B5EF4-FFF2-40B4-BE49-F238E27FC236}">
                <a16:creationId xmlns:a16="http://schemas.microsoft.com/office/drawing/2014/main" id="{B002408A-4711-4B69-59EF-A8A45C47952B}"/>
              </a:ext>
            </a:extLst>
          </p:cNvPr>
          <p:cNvSpPr txBox="1"/>
          <p:nvPr/>
        </p:nvSpPr>
        <p:spPr>
          <a:xfrm>
            <a:off x="9809145" y="6468823"/>
            <a:ext cx="2382855" cy="369332"/>
          </a:xfrm>
          <a:prstGeom prst="rect">
            <a:avLst/>
          </a:prstGeom>
          <a:noFill/>
        </p:spPr>
        <p:txBody>
          <a:bodyPr wrap="square">
            <a:spAutoFit/>
          </a:bodyPr>
          <a:lstStyle/>
          <a:p>
            <a:r>
              <a:rPr lang="es-ES" sz="1800" dirty="0">
                <a:latin typeface="Calibri"/>
                <a:cs typeface="Segoe UI"/>
              </a:rPr>
              <a:t>Jose Alfredo Martinez </a:t>
            </a:r>
            <a:endParaRPr lang="en-US" dirty="0"/>
          </a:p>
        </p:txBody>
      </p:sp>
    </p:spTree>
    <p:extLst>
      <p:ext uri="{BB962C8B-B14F-4D97-AF65-F5344CB8AC3E}">
        <p14:creationId xmlns:p14="http://schemas.microsoft.com/office/powerpoint/2010/main" val="5161336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5 Project-Planning Tips to Help You Meet Your Goals">
            <a:extLst>
              <a:ext uri="{FF2B5EF4-FFF2-40B4-BE49-F238E27FC236}">
                <a16:creationId xmlns:a16="http://schemas.microsoft.com/office/drawing/2014/main" id="{E9D2F0C5-C393-7749-8B23-F419B07A8B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1409" b="-1"/>
          <a:stretch/>
        </p:blipFill>
        <p:spPr bwMode="auto">
          <a:xfrm>
            <a:off x="4117521" y="10"/>
            <a:ext cx="8074479" cy="6857990"/>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FA36A4-8F08-AF43-8257-5576F11AD059}"/>
              </a:ext>
            </a:extLst>
          </p:cNvPr>
          <p:cNvSpPr>
            <a:spLocks noGrp="1"/>
          </p:cNvSpPr>
          <p:nvPr>
            <p:ph type="title"/>
          </p:nvPr>
        </p:nvSpPr>
        <p:spPr>
          <a:xfrm>
            <a:off x="384952" y="365125"/>
            <a:ext cx="4531417" cy="1135201"/>
          </a:xfrm>
        </p:spPr>
        <p:txBody>
          <a:bodyPr vert="horz" lIns="91440" tIns="45720" rIns="91440" bIns="45720" rtlCol="0" anchor="ctr">
            <a:normAutofit fontScale="90000"/>
          </a:bodyPr>
          <a:lstStyle/>
          <a:p>
            <a:r>
              <a:rPr lang="es-HN" sz="3100" dirty="0">
                <a:latin typeface="Times New Roman" panose="02020603050405020304" pitchFamily="18" charset="0"/>
              </a:rPr>
              <a:t>Adquisición – </a:t>
            </a:r>
            <a:br>
              <a:rPr lang="es-HN" sz="3100" dirty="0">
                <a:latin typeface="Times New Roman" panose="02020603050405020304" pitchFamily="18" charset="0"/>
              </a:rPr>
            </a:br>
            <a:r>
              <a:rPr lang="es-HN" sz="3100" dirty="0" err="1">
                <a:latin typeface="Times New Roman" panose="02020603050405020304" pitchFamily="18" charset="0"/>
              </a:rPr>
              <a:t>Whole</a:t>
            </a:r>
            <a:r>
              <a:rPr lang="es-HN" sz="3100" dirty="0">
                <a:latin typeface="Times New Roman" panose="02020603050405020304" pitchFamily="18" charset="0"/>
              </a:rPr>
              <a:t> </a:t>
            </a:r>
            <a:r>
              <a:rPr lang="es-HN" sz="3100" dirty="0" err="1">
                <a:latin typeface="Times New Roman" panose="02020603050405020304" pitchFamily="18" charset="0"/>
              </a:rPr>
              <a:t>Foods</a:t>
            </a:r>
            <a:r>
              <a:rPr lang="es-HN" sz="3100" dirty="0">
                <a:latin typeface="Times New Roman" panose="02020603050405020304" pitchFamily="18" charset="0"/>
              </a:rPr>
              <a:t> </a:t>
            </a:r>
            <a:r>
              <a:rPr lang="es-HN" sz="3100" dirty="0" err="1">
                <a:latin typeface="Times New Roman" panose="02020603050405020304" pitchFamily="18" charset="0"/>
              </a:rPr>
              <a:t>market</a:t>
            </a:r>
            <a:br>
              <a:rPr lang="en-US" sz="1800" b="1" dirty="0">
                <a:effectLst/>
                <a:latin typeface="Times New Roman" panose="02020603050405020304" pitchFamily="18" charset="0"/>
                <a:ea typeface="Times New Roman" panose="02020603050405020304" pitchFamily="18" charset="0"/>
              </a:rPr>
            </a:br>
            <a:br>
              <a:rPr lang="en-US" sz="2400" dirty="0">
                <a:latin typeface="+mj-lt"/>
                <a:cs typeface="+mj-cs"/>
              </a:rPr>
            </a:br>
            <a:endParaRPr lang="en-US" sz="2400" dirty="0">
              <a:latin typeface="+mj-lt"/>
              <a:cs typeface="+mj-cs"/>
            </a:endParaRPr>
          </a:p>
        </p:txBody>
      </p:sp>
      <p:sp>
        <p:nvSpPr>
          <p:cNvPr id="5" name="TextBox 4">
            <a:extLst>
              <a:ext uri="{FF2B5EF4-FFF2-40B4-BE49-F238E27FC236}">
                <a16:creationId xmlns:a16="http://schemas.microsoft.com/office/drawing/2014/main" id="{1A178BCE-F72A-4544-8DB5-66071A8B4DD4}"/>
              </a:ext>
            </a:extLst>
          </p:cNvPr>
          <p:cNvSpPr txBox="1"/>
          <p:nvPr/>
        </p:nvSpPr>
        <p:spPr>
          <a:xfrm>
            <a:off x="476680" y="1728848"/>
            <a:ext cx="4531416" cy="4154361"/>
          </a:xfrm>
          <a:prstGeom prst="rect">
            <a:avLst/>
          </a:prstGeom>
        </p:spPr>
        <p:txBody>
          <a:bodyPr vert="horz" lIns="91440" tIns="45720" rIns="91440" bIns="45720" rtlCol="0">
            <a:normAutofit/>
          </a:bodyPr>
          <a:lstStyle/>
          <a:p>
            <a:pPr>
              <a:lnSpc>
                <a:spcPct val="150000"/>
              </a:lnSpc>
              <a:spcAft>
                <a:spcPts val="600"/>
              </a:spcAft>
            </a:pPr>
            <a:endParaRPr lang="en-US" sz="2000" dirty="0"/>
          </a:p>
        </p:txBody>
      </p:sp>
      <p:graphicFrame>
        <p:nvGraphicFramePr>
          <p:cNvPr id="3" name="Diagrama 2">
            <a:extLst>
              <a:ext uri="{FF2B5EF4-FFF2-40B4-BE49-F238E27FC236}">
                <a16:creationId xmlns:a16="http://schemas.microsoft.com/office/drawing/2014/main" id="{B2630968-F17C-4C87-BE4A-CA432001D138}"/>
              </a:ext>
            </a:extLst>
          </p:cNvPr>
          <p:cNvGraphicFramePr/>
          <p:nvPr>
            <p:extLst>
              <p:ext uri="{D42A27DB-BD31-4B8C-83A1-F6EECF244321}">
                <p14:modId xmlns:p14="http://schemas.microsoft.com/office/powerpoint/2010/main" val="554306592"/>
              </p:ext>
            </p:extLst>
          </p:nvPr>
        </p:nvGraphicFramePr>
        <p:xfrm>
          <a:off x="263168" y="1139253"/>
          <a:ext cx="4531416" cy="52689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8107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2" name="Freeform: Shape 11">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3" name="Freeform: Shape 12">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le 1">
            <a:extLst>
              <a:ext uri="{FF2B5EF4-FFF2-40B4-BE49-F238E27FC236}">
                <a16:creationId xmlns:a16="http://schemas.microsoft.com/office/drawing/2014/main" id="{FC9B8560-CA34-4CDD-97E2-6E55F75E340B}"/>
              </a:ext>
            </a:extLst>
          </p:cNvPr>
          <p:cNvSpPr>
            <a:spLocks noGrp="1"/>
          </p:cNvSpPr>
          <p:nvPr>
            <p:ph type="title"/>
          </p:nvPr>
        </p:nvSpPr>
        <p:spPr>
          <a:xfrm>
            <a:off x="1268127" y="2023558"/>
            <a:ext cx="3521265" cy="2491292"/>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CONCLUSIONES</a:t>
            </a:r>
            <a:endParaRPr lang="en-US" sz="4000" kern="1200" dirty="0">
              <a:solidFill>
                <a:schemeClr val="tx1"/>
              </a:solidFill>
              <a:latin typeface="+mj-lt"/>
              <a:ea typeface="+mj-ea"/>
              <a:cs typeface="+mj-cs"/>
            </a:endParaRPr>
          </a:p>
        </p:txBody>
      </p:sp>
      <p:sp>
        <p:nvSpPr>
          <p:cNvPr id="15" name="Freeform: Shape 14">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4BA7F323-360A-401E-8FB8-90B425347568}"/>
              </a:ext>
            </a:extLst>
          </p:cNvPr>
          <p:cNvSpPr txBox="1"/>
          <p:nvPr/>
        </p:nvSpPr>
        <p:spPr>
          <a:xfrm>
            <a:off x="5671471" y="1738069"/>
            <a:ext cx="5276850" cy="2194740"/>
          </a:xfrm>
          <a:prstGeom prst="rect">
            <a:avLst/>
          </a:prstGeom>
        </p:spPr>
        <p:txBody>
          <a:bodyPr vert="horz" lIns="91440" tIns="45720" rIns="91440" bIns="45720" rtlCol="0">
            <a:normAutofit/>
          </a:bodyPr>
          <a:lstStyle/>
          <a:p>
            <a:pPr marR="0" lvl="0">
              <a:lnSpc>
                <a:spcPct val="90000"/>
              </a:lnSpc>
              <a:spcBef>
                <a:spcPts val="1000"/>
              </a:spcBef>
              <a:spcAft>
                <a:spcPts val="1000"/>
              </a:spcAft>
            </a:pPr>
            <a:r>
              <a:rPr lang="en-US" sz="1600" dirty="0" err="1">
                <a:solidFill>
                  <a:schemeClr val="tx1">
                    <a:alpha val="80000"/>
                  </a:schemeClr>
                </a:solidFill>
                <a:effectLst/>
              </a:rPr>
              <a:t>Enfoque</a:t>
            </a:r>
            <a:r>
              <a:rPr lang="en-US" sz="1600" dirty="0">
                <a:solidFill>
                  <a:schemeClr val="tx1">
                    <a:alpha val="80000"/>
                  </a:schemeClr>
                </a:solidFill>
                <a:effectLst/>
              </a:rPr>
              <a:t> </a:t>
            </a:r>
            <a:r>
              <a:rPr lang="en-US" sz="1600" dirty="0" err="1">
                <a:solidFill>
                  <a:schemeClr val="tx1">
                    <a:alpha val="80000"/>
                  </a:schemeClr>
                </a:solidFill>
                <a:effectLst/>
              </a:rPr>
              <a:t>en</a:t>
            </a:r>
            <a:r>
              <a:rPr lang="en-US" sz="1600" dirty="0">
                <a:solidFill>
                  <a:schemeClr val="tx1">
                    <a:alpha val="80000"/>
                  </a:schemeClr>
                </a:solidFill>
                <a:effectLst/>
              </a:rPr>
              <a:t> </a:t>
            </a:r>
            <a:r>
              <a:rPr lang="en-US" sz="1600" dirty="0" err="1">
                <a:solidFill>
                  <a:schemeClr val="tx1">
                    <a:alpha val="80000"/>
                  </a:schemeClr>
                </a:solidFill>
                <a:effectLst/>
              </a:rPr>
              <a:t>Riesgos</a:t>
            </a:r>
            <a:r>
              <a:rPr lang="en-US" sz="1600" dirty="0">
                <a:solidFill>
                  <a:schemeClr val="tx1">
                    <a:alpha val="80000"/>
                  </a:schemeClr>
                </a:solidFill>
                <a:effectLst/>
              </a:rPr>
              <a:t> </a:t>
            </a:r>
          </a:p>
          <a:p>
            <a:pPr marR="0" lvl="0">
              <a:lnSpc>
                <a:spcPct val="90000"/>
              </a:lnSpc>
              <a:spcBef>
                <a:spcPts val="1000"/>
              </a:spcBef>
              <a:spcAft>
                <a:spcPts val="1000"/>
              </a:spcAft>
            </a:pPr>
            <a:r>
              <a:rPr lang="en-US" sz="1600" dirty="0" err="1">
                <a:solidFill>
                  <a:schemeClr val="tx1">
                    <a:alpha val="80000"/>
                  </a:schemeClr>
                </a:solidFill>
                <a:effectLst/>
              </a:rPr>
              <a:t>Supervisión</a:t>
            </a:r>
            <a:r>
              <a:rPr lang="en-US" sz="1600" dirty="0">
                <a:solidFill>
                  <a:schemeClr val="tx1">
                    <a:alpha val="80000"/>
                  </a:schemeClr>
                </a:solidFill>
                <a:effectLst/>
              </a:rPr>
              <a:t> </a:t>
            </a:r>
            <a:r>
              <a:rPr lang="en-US" sz="1600" dirty="0" err="1">
                <a:solidFill>
                  <a:schemeClr val="tx1">
                    <a:alpha val="80000"/>
                  </a:schemeClr>
                </a:solidFill>
                <a:effectLst/>
              </a:rPr>
              <a:t>Prospectiva</a:t>
            </a:r>
            <a:r>
              <a:rPr lang="en-US" sz="1600" dirty="0">
                <a:solidFill>
                  <a:schemeClr val="tx1">
                    <a:alpha val="80000"/>
                  </a:schemeClr>
                </a:solidFill>
                <a:effectLst/>
              </a:rPr>
              <a:t> </a:t>
            </a:r>
          </a:p>
          <a:p>
            <a:pPr marR="0" lvl="0">
              <a:lnSpc>
                <a:spcPct val="90000"/>
              </a:lnSpc>
              <a:spcBef>
                <a:spcPts val="1000"/>
              </a:spcBef>
              <a:spcAft>
                <a:spcPts val="1000"/>
              </a:spcAft>
            </a:pPr>
            <a:r>
              <a:rPr lang="en-US" sz="1600" dirty="0" err="1">
                <a:solidFill>
                  <a:schemeClr val="tx1">
                    <a:alpha val="80000"/>
                  </a:schemeClr>
                </a:solidFill>
                <a:effectLst/>
              </a:rPr>
              <a:t>Juicio</a:t>
            </a:r>
            <a:r>
              <a:rPr lang="en-US" sz="1600" dirty="0">
                <a:solidFill>
                  <a:schemeClr val="tx1">
                    <a:alpha val="80000"/>
                  </a:schemeClr>
                </a:solidFill>
                <a:effectLst/>
              </a:rPr>
              <a:t> </a:t>
            </a:r>
            <a:r>
              <a:rPr lang="en-US" sz="1600" dirty="0" err="1">
                <a:solidFill>
                  <a:schemeClr val="tx1">
                    <a:alpha val="80000"/>
                  </a:schemeClr>
                </a:solidFill>
                <a:effectLst/>
              </a:rPr>
              <a:t>Experto</a:t>
            </a:r>
            <a:r>
              <a:rPr lang="en-US" sz="1600" dirty="0">
                <a:solidFill>
                  <a:schemeClr val="tx1">
                    <a:alpha val="80000"/>
                  </a:schemeClr>
                </a:solidFill>
                <a:effectLst/>
              </a:rPr>
              <a:t> </a:t>
            </a:r>
            <a:r>
              <a:rPr lang="en-US" sz="1600" dirty="0" err="1">
                <a:solidFill>
                  <a:schemeClr val="tx1">
                    <a:alpha val="80000"/>
                  </a:schemeClr>
                </a:solidFill>
                <a:effectLst/>
              </a:rPr>
              <a:t>Adecuadamente</a:t>
            </a:r>
            <a:r>
              <a:rPr lang="en-US" sz="1600" dirty="0">
                <a:solidFill>
                  <a:schemeClr val="tx1">
                    <a:alpha val="80000"/>
                  </a:schemeClr>
                </a:solidFill>
                <a:effectLst/>
              </a:rPr>
              <a:t> </a:t>
            </a:r>
            <a:r>
              <a:rPr lang="en-US" sz="1600" dirty="0" err="1">
                <a:solidFill>
                  <a:schemeClr val="tx1">
                    <a:alpha val="80000"/>
                  </a:schemeClr>
                </a:solidFill>
                <a:effectLst/>
              </a:rPr>
              <a:t>Sustentado</a:t>
            </a:r>
            <a:r>
              <a:rPr lang="en-US" sz="1600" dirty="0">
                <a:solidFill>
                  <a:schemeClr val="tx1">
                    <a:alpha val="80000"/>
                  </a:schemeClr>
                </a:solidFill>
                <a:effectLst/>
              </a:rPr>
              <a:t>  </a:t>
            </a:r>
          </a:p>
          <a:p>
            <a:pPr marR="0" lvl="0">
              <a:lnSpc>
                <a:spcPct val="90000"/>
              </a:lnSpc>
              <a:spcBef>
                <a:spcPts val="1000"/>
              </a:spcBef>
              <a:spcAft>
                <a:spcPts val="1000"/>
              </a:spcAft>
            </a:pPr>
            <a:r>
              <a:rPr lang="en-US" sz="1600" dirty="0" err="1">
                <a:solidFill>
                  <a:schemeClr val="tx1">
                    <a:alpha val="80000"/>
                  </a:schemeClr>
                </a:solidFill>
                <a:effectLst/>
              </a:rPr>
              <a:t>Comprensión</a:t>
            </a:r>
            <a:r>
              <a:rPr lang="en-US" sz="1600" dirty="0">
                <a:solidFill>
                  <a:schemeClr val="tx1">
                    <a:alpha val="80000"/>
                  </a:schemeClr>
                </a:solidFill>
                <a:effectLst/>
              </a:rPr>
              <a:t> de </a:t>
            </a:r>
            <a:r>
              <a:rPr lang="en-US" sz="1600" dirty="0" err="1">
                <a:solidFill>
                  <a:schemeClr val="tx1">
                    <a:alpha val="80000"/>
                  </a:schemeClr>
                </a:solidFill>
                <a:effectLst/>
              </a:rPr>
              <a:t>los</a:t>
            </a:r>
            <a:r>
              <a:rPr lang="en-US" sz="1600" dirty="0">
                <a:solidFill>
                  <a:schemeClr val="tx1">
                    <a:alpha val="80000"/>
                  </a:schemeClr>
                </a:solidFill>
                <a:effectLst/>
              </a:rPr>
              <a:t> </a:t>
            </a:r>
            <a:r>
              <a:rPr lang="en-US" sz="1600" dirty="0" err="1">
                <a:solidFill>
                  <a:schemeClr val="tx1">
                    <a:alpha val="80000"/>
                  </a:schemeClr>
                </a:solidFill>
                <a:effectLst/>
              </a:rPr>
              <a:t>Impulsores</a:t>
            </a:r>
            <a:r>
              <a:rPr lang="en-US" sz="1600" dirty="0">
                <a:solidFill>
                  <a:schemeClr val="tx1">
                    <a:alpha val="80000"/>
                  </a:schemeClr>
                </a:solidFill>
                <a:effectLst/>
              </a:rPr>
              <a:t> de </a:t>
            </a:r>
            <a:r>
              <a:rPr lang="en-US" sz="1600" dirty="0" err="1">
                <a:solidFill>
                  <a:schemeClr val="tx1">
                    <a:alpha val="80000"/>
                  </a:schemeClr>
                </a:solidFill>
                <a:effectLst/>
              </a:rPr>
              <a:t>Riesgo</a:t>
            </a:r>
            <a:r>
              <a:rPr lang="en-US" sz="1600" dirty="0">
                <a:solidFill>
                  <a:schemeClr val="tx1">
                    <a:alpha val="80000"/>
                  </a:schemeClr>
                </a:solidFill>
                <a:effectLst/>
              </a:rPr>
              <a:t> </a:t>
            </a:r>
          </a:p>
        </p:txBody>
      </p:sp>
    </p:spTree>
    <p:extLst>
      <p:ext uri="{BB962C8B-B14F-4D97-AF65-F5344CB8AC3E}">
        <p14:creationId xmlns:p14="http://schemas.microsoft.com/office/powerpoint/2010/main" val="37578367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55C00F-696E-4BD1-ABBD-4C2A5B5E98B7}"/>
              </a:ext>
            </a:extLst>
          </p:cNvPr>
          <p:cNvSpPr>
            <a:spLocks noGrp="1"/>
          </p:cNvSpPr>
          <p:nvPr>
            <p:ph type="title"/>
          </p:nvPr>
        </p:nvSpPr>
        <p:spPr>
          <a:xfrm>
            <a:off x="6981825" y="1641752"/>
            <a:ext cx="4391024" cy="1323439"/>
          </a:xfrm>
        </p:spPr>
        <p:txBody>
          <a:bodyPr vert="horz" lIns="91440" tIns="45720" rIns="91440" bIns="45720" rtlCol="0" anchor="t">
            <a:normAutofit/>
          </a:bodyPr>
          <a:lstStyle/>
          <a:p>
            <a:r>
              <a:rPr lang="en-US" sz="4000" dirty="0">
                <a:solidFill>
                  <a:schemeClr val="bg1"/>
                </a:solidFill>
                <a:latin typeface="+mj-lt"/>
                <a:cs typeface="+mj-cs"/>
              </a:rPr>
              <a:t>PONER TEXTO</a:t>
            </a:r>
            <a:br>
              <a:rPr lang="en-US" sz="4000" b="1" kern="1200" dirty="0">
                <a:solidFill>
                  <a:schemeClr val="bg1"/>
                </a:solidFill>
                <a:effectLst/>
                <a:latin typeface="+mj-lt"/>
                <a:ea typeface="+mj-ea"/>
                <a:cs typeface="+mj-cs"/>
              </a:rPr>
            </a:br>
            <a:endParaRPr lang="en-US" sz="4000" kern="1200" dirty="0">
              <a:solidFill>
                <a:schemeClr val="bg1"/>
              </a:solidFill>
              <a:latin typeface="+mj-lt"/>
              <a:ea typeface="+mj-ea"/>
              <a:cs typeface="+mj-cs"/>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8" name="Graphic 7" descr="Laptop Secure">
            <a:extLst>
              <a:ext uri="{FF2B5EF4-FFF2-40B4-BE49-F238E27FC236}">
                <a16:creationId xmlns:a16="http://schemas.microsoft.com/office/drawing/2014/main" id="{D5941EAF-F9F4-59DB-C37B-CA07EFA505E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925973" y="2008057"/>
            <a:ext cx="3063347" cy="3063347"/>
          </a:xfrm>
          <a:prstGeom prst="rect">
            <a:avLst/>
          </a:prstGeom>
        </p:spPr>
      </p:pic>
      <p:sp>
        <p:nvSpPr>
          <p:cNvPr id="4" name="TextBox 3">
            <a:extLst>
              <a:ext uri="{FF2B5EF4-FFF2-40B4-BE49-F238E27FC236}">
                <a16:creationId xmlns:a16="http://schemas.microsoft.com/office/drawing/2014/main" id="{404FDC39-A57E-48B5-859D-5D8B3EE13212}"/>
              </a:ext>
            </a:extLst>
          </p:cNvPr>
          <p:cNvSpPr txBox="1"/>
          <p:nvPr/>
        </p:nvSpPr>
        <p:spPr>
          <a:xfrm>
            <a:off x="6720396" y="2547891"/>
            <a:ext cx="5051394" cy="3052809"/>
          </a:xfrm>
          <a:prstGeom prst="rect">
            <a:avLst/>
          </a:prstGeom>
        </p:spPr>
        <p:txBody>
          <a:bodyPr vert="horz" lIns="91440" tIns="45720" rIns="91440" bIns="45720" rtlCol="0">
            <a:noAutofit/>
          </a:bodyPr>
          <a:lstStyle/>
          <a:p>
            <a:pPr marL="114300" marR="0" lvl="0">
              <a:lnSpc>
                <a:spcPct val="90000"/>
              </a:lnSpc>
              <a:spcBef>
                <a:spcPts val="0"/>
              </a:spcBef>
              <a:spcAft>
                <a:spcPts val="0"/>
              </a:spcAft>
            </a:pPr>
            <a:r>
              <a:rPr lang="en-US" sz="1400" dirty="0">
                <a:solidFill>
                  <a:schemeClr val="bg1">
                    <a:alpha val="80000"/>
                  </a:schemeClr>
                </a:solidFill>
                <a:effectLst/>
              </a:rPr>
              <a:t>PONER TEXTO</a:t>
            </a:r>
          </a:p>
        </p:txBody>
      </p:sp>
    </p:spTree>
    <p:extLst>
      <p:ext uri="{BB962C8B-B14F-4D97-AF65-F5344CB8AC3E}">
        <p14:creationId xmlns:p14="http://schemas.microsoft.com/office/powerpoint/2010/main" val="142305912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1171</TotalTime>
  <Words>904</Words>
  <Application>Microsoft Office PowerPoint</Application>
  <PresentationFormat>Widescreen</PresentationFormat>
  <Paragraphs>45</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Segoe UI</vt:lpstr>
      <vt:lpstr>Times New Roman</vt:lpstr>
      <vt:lpstr>Office Theme</vt:lpstr>
      <vt:lpstr>ELABORADO POR:     Gloria Alejandra Fuentes 12113022 Jose Alfredo Martinez 11523034 Carlo Menjivar - 21053124   </vt:lpstr>
      <vt:lpstr>Introducción</vt:lpstr>
      <vt:lpstr>AMAZON.COM</vt:lpstr>
      <vt:lpstr>MISION Y VISION</vt:lpstr>
      <vt:lpstr>Estrategia, Exitos y Fracasos</vt:lpstr>
      <vt:lpstr>Principales adquisiciones y fusiones de AMAZON   </vt:lpstr>
      <vt:lpstr>Adquisición –  Whole Foods market  </vt:lpstr>
      <vt:lpstr>CONCLUSIONES</vt:lpstr>
      <vt:lpstr>PONER TEXTO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INSERTE TÍTULO AQUÍ</dc:title>
  <dc:creator>JENNIFER DANIELA AGUILERA CASTILLO</dc:creator>
  <cp:lastModifiedBy>Marcello Montes de Oca</cp:lastModifiedBy>
  <cp:revision>731</cp:revision>
  <dcterms:created xsi:type="dcterms:W3CDTF">2021-01-27T23:19:03Z</dcterms:created>
  <dcterms:modified xsi:type="dcterms:W3CDTF">2022-05-21T08:26:47Z</dcterms:modified>
</cp:coreProperties>
</file>

<file path=docProps/thumbnail.jpeg>
</file>